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a8457911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a8457911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19d1695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19d1695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19d1695d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19d1695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19d1695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19d1695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a845791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a845791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17f3d2e7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17f3d2e7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19d1695d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19d1695d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190277c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190277c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190277c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190277c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19d1695d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19d1695d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17f3d2e7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17f3d2e7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a8457911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a8457911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190277c9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190277c9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19d1695d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19d1695d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a82f96b2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a82f96b2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19d1695d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19d1695d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7f3d2e7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7f3d2e7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17f3d2e7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17f3d2e7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190277c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190277c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17f3d2e7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17f3d2e7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19d1695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19d1695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19d1695d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19d1695d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19d1695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19d1695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hyperlink" Target="https://network.bellona.org/content/uploads/%D0%A4/4/2019/06/OO_cover_site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hyperlink" Target="https://drive.google.com/file/d/1pbeOgkNsuOp4mE6OneTyDFQZW3ruFAgH/view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4172075" y="409025"/>
            <a:ext cx="4611900" cy="22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620">
                <a:solidFill>
                  <a:srgbClr val="000000"/>
                </a:solidFill>
              </a:rPr>
              <a:t>Хакатон “</a:t>
            </a:r>
            <a:r>
              <a:rPr b="1" lang="ru" sz="2620">
                <a:solidFill>
                  <a:srgbClr val="000000"/>
                </a:solidFill>
              </a:rPr>
              <a:t>Сельское хозяйство. Охрана окружающей среды. Фудтех”</a:t>
            </a:r>
            <a:endParaRPr b="1" sz="2620">
              <a:solidFill>
                <a:srgbClr val="000000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615650" y="2370012"/>
            <a:ext cx="59127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00"/>
                </a:solidFill>
              </a:rPr>
              <a:t>Кейс 4.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00"/>
                </a:solidFill>
              </a:rPr>
              <a:t>«Опасные отходы»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4033200" y="3415375"/>
            <a:ext cx="10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Автоботы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236300" y="2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Интерфейс автомата для приёма опасных отходов</a:t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368125" y="1677000"/>
            <a:ext cx="58899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Авторизоваться как гость или зарегистрированный в системе лояльности пользователь;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Возможный вход по QR-коду;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Просмотр статистики о сданных отходах;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начисления баллов в систему лояльности;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Просмотр к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арты с отмеченными пунктами приёма.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975" y="1461250"/>
            <a:ext cx="2221000" cy="22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75" y="954637"/>
            <a:ext cx="8108551" cy="32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50" y="1030475"/>
            <a:ext cx="8144700" cy="32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125" y="904875"/>
            <a:ext cx="41148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265450" y="219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Интерфейс мобильного приложения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629325" y="1141450"/>
            <a:ext cx="58899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Авторизовавшись пользователь получает: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На 10% больше баллов от сдачи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</a:t>
            </a: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обменять баллы на купоны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потратить баллы на покупку в магазине;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Отслеживать и повышать игровой уровень;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Статистику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сданных единиц продукции;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Карту с отмеченными пунктами приёма.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600" y="1359588"/>
            <a:ext cx="2243776" cy="242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676" y="739363"/>
            <a:ext cx="2330513" cy="36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25" y="739363"/>
            <a:ext cx="2344028" cy="36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2128" y="739363"/>
            <a:ext cx="2345694" cy="36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251" y="505675"/>
            <a:ext cx="2653975" cy="4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925" y="505675"/>
            <a:ext cx="2653975" cy="413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209900" y="209900"/>
            <a:ext cx="808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4</a:t>
            </a: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) Величина вклада в переработку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342025" y="1184100"/>
            <a:ext cx="60873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Необходимо показывать, что человек вносит значимый вклад в экологию своего региона с помощью: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Ведения </a:t>
            </a: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статистики утилизации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на данный момент;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Показа существующих проблем;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Подсчета личного количества утилизированных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Формирования рейтинга среди участников (соревновательный дух);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Разовый вклад в переработку на уровне региона.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50" y="1363500"/>
            <a:ext cx="2416499" cy="2416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212175" y="220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5) Реклама системы утилизации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415825" y="1175425"/>
            <a:ext cx="52812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Для рекламирования нашей системы утилизации возможны следующие способы: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Надпись на этикетках утилизируемых товаров;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Подпись возможной сэкономленной суммы и помощи миру (численно) на чеке из магазина;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Баннеры при входе или выходе из магазинов/почтовых отделений;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325" y="1686788"/>
            <a:ext cx="3146525" cy="176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75" y="1113125"/>
            <a:ext cx="8559850" cy="3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/>
        </p:nvSpPr>
        <p:spPr>
          <a:xfrm>
            <a:off x="214725" y="194300"/>
            <a:ext cx="588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Варианты плакатов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218675" y="208175"/>
            <a:ext cx="76197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Проблематика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449950" y="3336825"/>
            <a:ext cx="7787400" cy="149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“Только </a:t>
            </a:r>
            <a:r>
              <a:rPr b="1" lang="ru" sz="1700">
                <a:solidFill>
                  <a:srgbClr val="0B53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1.5%</a:t>
            </a:r>
            <a:r>
              <a:rPr lang="ru" sz="1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отходов I и II классов опасности обезвреживают и утилизируют. Все остальное – а это около </a:t>
            </a:r>
            <a:r>
              <a:rPr b="1" lang="ru" sz="1700">
                <a:solidFill>
                  <a:srgbClr val="CC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400 тыс. т.</a:t>
            </a:r>
            <a:r>
              <a:rPr lang="ru" sz="1700">
                <a:solidFill>
                  <a:schemeClr val="l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опасных веществ в год – </a:t>
            </a:r>
            <a:r>
              <a:rPr lang="ru" sz="1700">
                <a:solidFill>
                  <a:srgbClr val="CC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накапливается</a:t>
            </a:r>
            <a:r>
              <a:rPr lang="ru" sz="1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Эти промышленные и бытовые отходы наносят непоправимый вред окружающей среде.”</a:t>
            </a:r>
            <a:endParaRPr sz="17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highlight>
                  <a:srgbClr val="FFFFFF"/>
                </a:highlight>
              </a:rPr>
              <a:t>©ecologyofrussia.ru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75" y="1032400"/>
            <a:ext cx="3387375" cy="21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 rotWithShape="1">
          <a:blip r:embed="rId4">
            <a:alphaModFix/>
          </a:blip>
          <a:srcRect b="0" l="11158" r="11835" t="0"/>
          <a:stretch/>
        </p:blipFill>
        <p:spPr>
          <a:xfrm>
            <a:off x="4022500" y="1112975"/>
            <a:ext cx="2107424" cy="197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5">
            <a:alphaModFix/>
          </a:blip>
          <a:srcRect b="0" l="12233" r="12300" t="0"/>
          <a:stretch/>
        </p:blipFill>
        <p:spPr>
          <a:xfrm>
            <a:off x="6183309" y="1112975"/>
            <a:ext cx="2054041" cy="19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 title="Обращение с отходами I и II классов опасности (текущая ситуация и перспективы)"/>
          <p:cNvSpPr txBox="1"/>
          <p:nvPr/>
        </p:nvSpPr>
        <p:spPr>
          <a:xfrm>
            <a:off x="6690250" y="125825"/>
            <a:ext cx="2242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Ресурс:</a:t>
            </a:r>
            <a:r>
              <a:rPr lang="ru"/>
              <a:t> </a:t>
            </a: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Обращение с отходами I и II классов опасности (текущая ситуация и перспективы)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205625" y="201375"/>
            <a:ext cx="81192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Участие органов власти в процессе информирования населения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518325" y="1647825"/>
            <a:ext cx="5051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Использование налоговых чеков в качестве листовок для размещения материала по способам утилизации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Проведение курса лекций по способам накопления, сбора и утилизации отходов 1-2 категории внутри административных ведомств на региональном уровне;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Новостные программы в местном телевидении.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750" y="1647825"/>
            <a:ext cx="24765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210500" y="163600"/>
            <a:ext cx="75057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Дорожная карта проекта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25" y="725875"/>
            <a:ext cx="7459725" cy="415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6856750" y="163600"/>
            <a:ext cx="211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Документ Дорожной Карты Проекта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202775" y="192400"/>
            <a:ext cx="7505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Экономика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328450" y="991025"/>
            <a:ext cx="5633100" cy="13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стоимость продукции с 1-2 категорией опасности отходов может быть включена надбавка за утилизацию (психология с тележками в супермаркетах).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435525" y="2718150"/>
            <a:ext cx="5889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Денежное возмещение: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б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атареек - 5.000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градусников - 10.000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аккумуляторов (по 10 кг) - 37.000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лампочек - 5.000 руб.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548" y="1526748"/>
            <a:ext cx="2714700" cy="18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202775" y="192400"/>
            <a:ext cx="7505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Опыт других стран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387425" y="945750"/>
            <a:ext cx="78597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Основываясь на политике других стран в сфере охраны экологии возможен ввод следующих мер: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Высокий тариф на вывоз мусора;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Добавление штрафов за несвоевременный вывоз мусора;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Раздельный сбор мусора;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Сбор использованной тары, в стоимость которой включен утилизационный сбор.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387425" y="3588075"/>
            <a:ext cx="8106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Например, в США: г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довой оборот в отрасли превышает </a:t>
            </a:r>
            <a:r>
              <a:rPr b="1" lang="ru" sz="15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250 миллиардов долларов</a:t>
            </a:r>
            <a:r>
              <a:rPr lang="ru" sz="15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 В течение последних трех десятилетий в стране многократно </a:t>
            </a:r>
            <a:r>
              <a:rPr b="1" lang="ru" sz="1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вырос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ru" sz="1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уровень переработки отходов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, сейчас доля переработанного мусора достигает 34%.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/>
        </p:nvSpPr>
        <p:spPr>
          <a:xfrm>
            <a:off x="2246250" y="2248500"/>
            <a:ext cx="46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Спасибо за внимание!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366075" y="292875"/>
            <a:ext cx="75192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Цель</a:t>
            </a:r>
            <a:endParaRPr b="1" sz="4200"/>
          </a:p>
        </p:txBody>
      </p:sp>
      <p:sp>
        <p:nvSpPr>
          <p:cNvPr id="146" name="Google Shape;146;p15"/>
          <p:cNvSpPr txBox="1"/>
          <p:nvPr/>
        </p:nvSpPr>
        <p:spPr>
          <a:xfrm>
            <a:off x="647700" y="1556125"/>
            <a:ext cx="7662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пределить, каким образом наиболее </a:t>
            </a: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качественно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безопасно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организовать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накопление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сбор 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утилизацию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отходов 1-2 класса опасности образованных в жилых районах с учетом всех заинтересованных сторон.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382250" y="217000"/>
            <a:ext cx="7288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Идея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575500" y="1043500"/>
            <a:ext cx="73950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Мотивировать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людей правильно утилизировать отходы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с помощью: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Денежного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вознаграждения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Системы лояльности;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Пунктов приема;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Величина вклада в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переработку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Рекламы системы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утилизации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800" y="1664264"/>
            <a:ext cx="4053873" cy="272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/>
        </p:nvSpPr>
        <p:spPr>
          <a:xfrm>
            <a:off x="342850" y="322400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1) Денежное вознаграждение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768775" y="1171475"/>
            <a:ext cx="4704300" cy="21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Примерная стоимость единиц товара (может варьироваться от региона):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Батарейка - 5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Градусник - 10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Аккумулятор - 37 руб./кг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Лампы - 5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775" y="1598425"/>
            <a:ext cx="3366125" cy="224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/>
        </p:nvSpPr>
        <p:spPr>
          <a:xfrm>
            <a:off x="396350" y="275575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2) Система лояльности</a:t>
            </a:r>
            <a:endParaRPr b="1"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253225" y="1596300"/>
            <a:ext cx="56823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Получение накопительных баллов за сдачу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Накопительные карты;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Семейные карты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: общая накопительная база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для группы граждан;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обменять баллы на купоны;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потратить баллы на покупку в магазине.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599" y="1422601"/>
            <a:ext cx="3115652" cy="19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/>
        </p:nvSpPr>
        <p:spPr>
          <a:xfrm>
            <a:off x="434375" y="340700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3) </a:t>
            </a: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Пункты приема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710925" y="2198100"/>
            <a:ext cx="58899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Обособленные точки сбора;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Передвижные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точки сбора.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525" y="2625575"/>
            <a:ext cx="3241301" cy="2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976" y="438450"/>
            <a:ext cx="3137860" cy="208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95375" y="2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Обособленные точки сбора</a:t>
            </a:r>
            <a:endParaRPr b="1"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088" y="1430088"/>
            <a:ext cx="2993075" cy="16836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5812438" y="3113700"/>
            <a:ext cx="27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alibri"/>
                <a:ea typeface="Calibri"/>
                <a:cs typeface="Calibri"/>
                <a:sym typeface="Calibri"/>
              </a:rPr>
              <a:t>Рис. 1 Концепция</a:t>
            </a:r>
            <a:r>
              <a:rPr lang="ru" sz="1200">
                <a:latin typeface="Calibri"/>
                <a:ea typeface="Calibri"/>
                <a:cs typeface="Calibri"/>
                <a:sym typeface="Calibri"/>
              </a:rPr>
              <a:t> автомата-приемника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1298650" y="1615650"/>
            <a:ext cx="20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532725" y="1355700"/>
            <a:ext cx="49857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Сдача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сортировка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Встроенное программное обеспечение;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просмотра статистики;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Вознаграждение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Привязка автоматов-приёмников к системе лояльности;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Получение наличных или баллов на счет в личном кабинете в системе лояльности;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Расположение вблизи ТЦ, магазинов, жилых домов.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205600" y="201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Передвижные точки сбора</a:t>
            </a:r>
            <a:endParaRPr b="1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425" y="1376751"/>
            <a:ext cx="3261651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644200" y="1754825"/>
            <a:ext cx="46935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Мобильные пункты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для обслуживания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малонаселенных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районов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Регламентированный маршрут с пунктами назначения и временем стоянки.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